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277" r:id="rId2"/>
    <p:sldId id="401" r:id="rId3"/>
    <p:sldId id="453" r:id="rId4"/>
    <p:sldId id="455" r:id="rId5"/>
    <p:sldId id="429" r:id="rId6"/>
    <p:sldId id="456" r:id="rId7"/>
    <p:sldId id="384" r:id="rId8"/>
    <p:sldId id="461" r:id="rId9"/>
    <p:sldId id="457" r:id="rId10"/>
    <p:sldId id="459" r:id="rId11"/>
    <p:sldId id="460" r:id="rId12"/>
    <p:sldId id="458" r:id="rId13"/>
    <p:sldId id="293" r:id="rId14"/>
  </p:sldIdLst>
  <p:sldSz cx="12192000" cy="6858000"/>
  <p:notesSz cx="6858000" cy="9144000"/>
  <p:embeddedFontLst>
    <p:embeddedFont>
      <p:font typeface="맑은 고딕" panose="020B0503020000020004" pitchFamily="34" charset="-127"/>
      <p:regular r:id="rId17"/>
      <p:bold r:id="rId18"/>
    </p:embeddedFont>
    <p:embeddedFont>
      <p:font typeface="Poppins Black" panose="020B0604020202020204" pitchFamily="34" charset="0"/>
      <p:bold r:id="rId19"/>
      <p:italic r:id="rId20"/>
      <p:boldItalic r:id="rId21"/>
    </p:embeddedFont>
    <p:embeddedFont>
      <p:font typeface="Poppins Light" panose="020B0604020202020204" pitchFamily="34" charset="0"/>
      <p:regular r:id="rId22"/>
      <p:italic r:id="rId2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18" userDrawn="1">
          <p15:clr>
            <a:srgbClr val="A4A3A4"/>
          </p15:clr>
        </p15:guide>
        <p15:guide id="2" pos="182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OMO" initials="M" lastIdx="3" clrIdx="0">
    <p:extLst>
      <p:ext uri="{19B8F6BF-5375-455C-9EA6-DF929625EA0E}">
        <p15:presenceInfo xmlns:p15="http://schemas.microsoft.com/office/powerpoint/2012/main" userId="MOMO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B2229"/>
    <a:srgbClr val="FBCC1C"/>
    <a:srgbClr val="1675BB"/>
    <a:srgbClr val="059FA1"/>
    <a:srgbClr val="005665"/>
    <a:srgbClr val="3EFFDF"/>
    <a:srgbClr val="06881F"/>
    <a:srgbClr val="E69B21"/>
    <a:srgbClr val="F9BD01"/>
    <a:srgbClr val="C6857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74" autoAdjust="0"/>
    <p:restoredTop sz="94674"/>
  </p:normalViewPr>
  <p:slideViewPr>
    <p:cSldViewPr snapToGrid="0">
      <p:cViewPr>
        <p:scale>
          <a:sx n="110" d="100"/>
          <a:sy n="110" d="100"/>
        </p:scale>
        <p:origin x="1168" y="472"/>
      </p:cViewPr>
      <p:guideLst>
        <p:guide orient="horz" pos="618"/>
        <p:guide pos="182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8" d="100"/>
          <a:sy n="58" d="100"/>
        </p:scale>
        <p:origin x="2172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7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59230B0E-39ED-45EA-AD95-669D0616B39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A82B798-201A-4B14-B1F0-6A660C5C727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E2F5857-B39B-4284-A086-C6DE2719C94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E3EF34-7656-4396-AEBE-2B554E5E93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878219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A49F08-9100-4AF5-BC0A-FC6A093BE3CC}" type="datetimeFigureOut">
              <a:rPr lang="ko-KR" altLang="en-US" smtClean="0"/>
              <a:t>2024. 9. 5.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8FC7D2-309F-4B1D-AF63-DB3D4B5448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79335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3.sv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3.sv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3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3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3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3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3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9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3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3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1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3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TM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30E54C9-D943-422D-8736-4B0D7A5687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4" name="Graphic 3">
            <a:hlinkClick r:id="rId3"/>
            <a:extLst>
              <a:ext uri="{FF2B5EF4-FFF2-40B4-BE49-F238E27FC236}">
                <a16:creationId xmlns:a16="http://schemas.microsoft.com/office/drawing/2014/main" id="{A4DF5BEC-FFCE-4A2D-9E97-75E66A3815F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/>
        </p:blipFill>
        <p:spPr>
          <a:xfrm>
            <a:off x="5802941" y="6873448"/>
            <a:ext cx="2239204" cy="246221"/>
          </a:xfrm>
          <a:prstGeom prst="rect">
            <a:avLst/>
          </a:prstGeom>
        </p:spPr>
      </p:pic>
      <p:sp>
        <p:nvSpPr>
          <p:cNvPr id="25" name="TextBox 24">
            <a:hlinkClick r:id="rId6"/>
            <a:extLst>
              <a:ext uri="{FF2B5EF4-FFF2-40B4-BE49-F238E27FC236}">
                <a16:creationId xmlns:a16="http://schemas.microsoft.com/office/drawing/2014/main" id="{5D68E6D8-9223-4637-B7CF-61EEC01C2011}"/>
              </a:ext>
            </a:extLst>
          </p:cNvPr>
          <p:cNvSpPr txBox="1"/>
          <p:nvPr userDrawn="1"/>
        </p:nvSpPr>
        <p:spPr>
          <a:xfrm>
            <a:off x="4149855" y="6825252"/>
            <a:ext cx="18339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94878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6624729-0E27-4CCB-9590-B959690DFDD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그림 개체 틀 4">
            <a:extLst>
              <a:ext uri="{FF2B5EF4-FFF2-40B4-BE49-F238E27FC236}">
                <a16:creationId xmlns:a16="http://schemas.microsoft.com/office/drawing/2014/main" id="{D2498AA1-45CC-472D-A6AC-06E0C9D7CC1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008357" y="1673692"/>
            <a:ext cx="4857162" cy="2247122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bIns="432000" anchor="b" anchorCtr="1"/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9" name="그림 개체 틀 4">
            <a:extLst>
              <a:ext uri="{FF2B5EF4-FFF2-40B4-BE49-F238E27FC236}">
                <a16:creationId xmlns:a16="http://schemas.microsoft.com/office/drawing/2014/main" id="{5B8BDC8B-FA5E-4196-B773-15E711F355F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339183" y="1673692"/>
            <a:ext cx="4857162" cy="2247122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bIns="432000" anchor="b" anchorCtr="1"/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10" name="Graphic 3">
            <a:hlinkClick r:id="rId3"/>
            <a:extLst>
              <a:ext uri="{FF2B5EF4-FFF2-40B4-BE49-F238E27FC236}">
                <a16:creationId xmlns:a16="http://schemas.microsoft.com/office/drawing/2014/main" id="{8869E402-F78F-4443-83B5-B828957A56B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/>
        </p:blipFill>
        <p:spPr>
          <a:xfrm>
            <a:off x="5802941" y="6873448"/>
            <a:ext cx="2239204" cy="246221"/>
          </a:xfrm>
          <a:prstGeom prst="rect">
            <a:avLst/>
          </a:prstGeom>
        </p:spPr>
      </p:pic>
      <p:sp>
        <p:nvSpPr>
          <p:cNvPr id="13" name="TextBox 12">
            <a:hlinkClick r:id="rId6"/>
            <a:extLst>
              <a:ext uri="{FF2B5EF4-FFF2-40B4-BE49-F238E27FC236}">
                <a16:creationId xmlns:a16="http://schemas.microsoft.com/office/drawing/2014/main" id="{EFEF7723-45E9-45EC-A8BC-D3BC36D28ECD}"/>
              </a:ext>
            </a:extLst>
          </p:cNvPr>
          <p:cNvSpPr txBox="1"/>
          <p:nvPr userDrawn="1"/>
        </p:nvSpPr>
        <p:spPr>
          <a:xfrm>
            <a:off x="4149855" y="6825252"/>
            <a:ext cx="18339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96488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0F680AB-6FAB-43DF-A67B-F1CFDD05A82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Graphic 3">
            <a:hlinkClick r:id="rId3"/>
            <a:extLst>
              <a:ext uri="{FF2B5EF4-FFF2-40B4-BE49-F238E27FC236}">
                <a16:creationId xmlns:a16="http://schemas.microsoft.com/office/drawing/2014/main" id="{9AFBA3CA-AC67-4A86-8827-02E3981BD4B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/>
        </p:blipFill>
        <p:spPr>
          <a:xfrm>
            <a:off x="5802941" y="6873448"/>
            <a:ext cx="2239204" cy="246221"/>
          </a:xfrm>
          <a:prstGeom prst="rect">
            <a:avLst/>
          </a:prstGeom>
        </p:spPr>
      </p:pic>
      <p:sp>
        <p:nvSpPr>
          <p:cNvPr id="11" name="TextBox 10">
            <a:hlinkClick r:id="rId6"/>
            <a:extLst>
              <a:ext uri="{FF2B5EF4-FFF2-40B4-BE49-F238E27FC236}">
                <a16:creationId xmlns:a16="http://schemas.microsoft.com/office/drawing/2014/main" id="{F013C60F-0C21-4AB2-8C82-76A6EC1DF96F}"/>
              </a:ext>
            </a:extLst>
          </p:cNvPr>
          <p:cNvSpPr txBox="1"/>
          <p:nvPr userDrawn="1"/>
        </p:nvSpPr>
        <p:spPr>
          <a:xfrm>
            <a:off x="4149855" y="6825252"/>
            <a:ext cx="18339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7659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27ACB42-58C9-4264-948B-126F6A759EE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Graphic 3">
            <a:hlinkClick r:id="rId3"/>
            <a:extLst>
              <a:ext uri="{FF2B5EF4-FFF2-40B4-BE49-F238E27FC236}">
                <a16:creationId xmlns:a16="http://schemas.microsoft.com/office/drawing/2014/main" id="{BA5C7318-2110-470E-B40D-DE7BED10A13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/>
        </p:blipFill>
        <p:spPr>
          <a:xfrm>
            <a:off x="5802941" y="6873448"/>
            <a:ext cx="2239204" cy="246221"/>
          </a:xfrm>
          <a:prstGeom prst="rect">
            <a:avLst/>
          </a:prstGeom>
        </p:spPr>
      </p:pic>
      <p:sp>
        <p:nvSpPr>
          <p:cNvPr id="11" name="TextBox 10">
            <a:hlinkClick r:id="rId6"/>
            <a:extLst>
              <a:ext uri="{FF2B5EF4-FFF2-40B4-BE49-F238E27FC236}">
                <a16:creationId xmlns:a16="http://schemas.microsoft.com/office/drawing/2014/main" id="{81616B0E-46B3-4CDF-9574-B398D3061886}"/>
              </a:ext>
            </a:extLst>
          </p:cNvPr>
          <p:cNvSpPr txBox="1"/>
          <p:nvPr userDrawn="1"/>
        </p:nvSpPr>
        <p:spPr>
          <a:xfrm>
            <a:off x="4149855" y="6825252"/>
            <a:ext cx="18339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43071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4B83C006-058F-490D-896D-74544000146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그림 개체 틀 4">
            <a:extLst>
              <a:ext uri="{FF2B5EF4-FFF2-40B4-BE49-F238E27FC236}">
                <a16:creationId xmlns:a16="http://schemas.microsoft.com/office/drawing/2014/main" id="{26DF0507-24CA-4C0D-817E-2CE24DD1F0D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226379" y="1502278"/>
            <a:ext cx="2873828" cy="3853338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wrap="square" lIns="90000" tIns="828000" anchor="ctr" anchorCtr="1"/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9" name="그림 개체 틀 4">
            <a:extLst>
              <a:ext uri="{FF2B5EF4-FFF2-40B4-BE49-F238E27FC236}">
                <a16:creationId xmlns:a16="http://schemas.microsoft.com/office/drawing/2014/main" id="{657F80AC-1C25-4F07-8E6D-05920A789D9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815749" y="1502278"/>
            <a:ext cx="2873828" cy="3853338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wrap="square" lIns="90000" tIns="828000" anchor="ctr" anchorCtr="1"/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13" name="Graphic 3">
            <a:hlinkClick r:id="rId3"/>
            <a:extLst>
              <a:ext uri="{FF2B5EF4-FFF2-40B4-BE49-F238E27FC236}">
                <a16:creationId xmlns:a16="http://schemas.microsoft.com/office/drawing/2014/main" id="{8E09EBEF-3D7C-46C4-974F-E80D45CBA80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/>
        </p:blipFill>
        <p:spPr>
          <a:xfrm>
            <a:off x="5802941" y="6873448"/>
            <a:ext cx="2239204" cy="246221"/>
          </a:xfrm>
          <a:prstGeom prst="rect">
            <a:avLst/>
          </a:prstGeom>
        </p:spPr>
      </p:pic>
      <p:sp>
        <p:nvSpPr>
          <p:cNvPr id="14" name="TextBox 13">
            <a:hlinkClick r:id="rId6"/>
            <a:extLst>
              <a:ext uri="{FF2B5EF4-FFF2-40B4-BE49-F238E27FC236}">
                <a16:creationId xmlns:a16="http://schemas.microsoft.com/office/drawing/2014/main" id="{FE52A637-0FC0-437C-BF6F-771F2FF8EBE2}"/>
              </a:ext>
            </a:extLst>
          </p:cNvPr>
          <p:cNvSpPr txBox="1"/>
          <p:nvPr userDrawn="1"/>
        </p:nvSpPr>
        <p:spPr>
          <a:xfrm>
            <a:off x="4149855" y="6825252"/>
            <a:ext cx="18339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55529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60EBDF31-E647-421B-B7F2-5E508CF877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그림 개체 틀 4">
            <a:extLst>
              <a:ext uri="{FF2B5EF4-FFF2-40B4-BE49-F238E27FC236}">
                <a16:creationId xmlns:a16="http://schemas.microsoft.com/office/drawing/2014/main" id="{64DBF0F8-F9C6-47E9-98A9-954BE1445DB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37209" y="737211"/>
            <a:ext cx="4015082" cy="5383577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wrap="square" lIns="90000" tIns="828000" anchor="ctr" anchorCtr="1"/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12" name="Graphic 3">
            <a:hlinkClick r:id="rId3"/>
            <a:extLst>
              <a:ext uri="{FF2B5EF4-FFF2-40B4-BE49-F238E27FC236}">
                <a16:creationId xmlns:a16="http://schemas.microsoft.com/office/drawing/2014/main" id="{2FC0FFEE-0F98-4DDD-A1E2-5B5CEFEB377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/>
        </p:blipFill>
        <p:spPr>
          <a:xfrm>
            <a:off x="5802941" y="6873448"/>
            <a:ext cx="2239204" cy="246221"/>
          </a:xfrm>
          <a:prstGeom prst="rect">
            <a:avLst/>
          </a:prstGeom>
        </p:spPr>
      </p:pic>
      <p:sp>
        <p:nvSpPr>
          <p:cNvPr id="13" name="TextBox 12">
            <a:hlinkClick r:id="rId6"/>
            <a:extLst>
              <a:ext uri="{FF2B5EF4-FFF2-40B4-BE49-F238E27FC236}">
                <a16:creationId xmlns:a16="http://schemas.microsoft.com/office/drawing/2014/main" id="{AA1A3C47-A979-4083-8E79-105928C8156F}"/>
              </a:ext>
            </a:extLst>
          </p:cNvPr>
          <p:cNvSpPr txBox="1"/>
          <p:nvPr userDrawn="1"/>
        </p:nvSpPr>
        <p:spPr>
          <a:xfrm>
            <a:off x="4149855" y="6825252"/>
            <a:ext cx="18339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48909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58AE1EDE-98B5-4BC0-89AB-2139DE9EA7E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그림 개체 틀 11">
            <a:extLst>
              <a:ext uri="{FF2B5EF4-FFF2-40B4-BE49-F238E27FC236}">
                <a16:creationId xmlns:a16="http://schemas.microsoft.com/office/drawing/2014/main" id="{37E1CDBD-C27E-48CF-B43A-24A98E10580B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675032" y="1219200"/>
            <a:ext cx="2142067" cy="4423546"/>
          </a:xfrm>
          <a:prstGeom prst="roundRect">
            <a:avLst>
              <a:gd name="adj" fmla="val 13697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>
              <a:defRPr lang="ko-KR" altLang="en-US" sz="2000" dirty="0"/>
            </a:lvl1pPr>
          </a:lstStyle>
          <a:p>
            <a:pPr marR="0" lvl="0" fontAlgn="auto">
              <a:spcAft>
                <a:spcPts val="0"/>
              </a:spcAft>
              <a:buClrTx/>
              <a:buSzTx/>
              <a:tabLst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10" name="Graphic 3">
            <a:hlinkClick r:id="rId3"/>
            <a:extLst>
              <a:ext uri="{FF2B5EF4-FFF2-40B4-BE49-F238E27FC236}">
                <a16:creationId xmlns:a16="http://schemas.microsoft.com/office/drawing/2014/main" id="{F1C30061-04C8-4FB2-A97A-CB74D288AB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/>
        </p:blipFill>
        <p:spPr>
          <a:xfrm>
            <a:off x="5802941" y="6873448"/>
            <a:ext cx="2239204" cy="246221"/>
          </a:xfrm>
          <a:prstGeom prst="rect">
            <a:avLst/>
          </a:prstGeom>
        </p:spPr>
      </p:pic>
      <p:sp>
        <p:nvSpPr>
          <p:cNvPr id="12" name="TextBox 11">
            <a:hlinkClick r:id="rId6"/>
            <a:extLst>
              <a:ext uri="{FF2B5EF4-FFF2-40B4-BE49-F238E27FC236}">
                <a16:creationId xmlns:a16="http://schemas.microsoft.com/office/drawing/2014/main" id="{ABBFE1F9-1E6E-4807-AAB8-4803C4A74550}"/>
              </a:ext>
            </a:extLst>
          </p:cNvPr>
          <p:cNvSpPr txBox="1"/>
          <p:nvPr userDrawn="1"/>
        </p:nvSpPr>
        <p:spPr>
          <a:xfrm>
            <a:off x="4149855" y="6825252"/>
            <a:ext cx="18339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13362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662D90EF-B7F7-4EE5-AACD-7AC01EE8B89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그림 개체 틀 5">
            <a:extLst>
              <a:ext uri="{FF2B5EF4-FFF2-40B4-BE49-F238E27FC236}">
                <a16:creationId xmlns:a16="http://schemas.microsoft.com/office/drawing/2014/main" id="{D0524761-0A09-4D2E-9B9A-3188C186522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340810" y="1203960"/>
            <a:ext cx="5842310" cy="4450080"/>
          </a:xfrm>
          <a:prstGeom prst="roundRect">
            <a:avLst>
              <a:gd name="adj" fmla="val 4942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0" marR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9" name="Graphic 3">
            <a:hlinkClick r:id="rId3"/>
            <a:extLst>
              <a:ext uri="{FF2B5EF4-FFF2-40B4-BE49-F238E27FC236}">
                <a16:creationId xmlns:a16="http://schemas.microsoft.com/office/drawing/2014/main" id="{3E6D2F87-0754-4CA0-A2E0-EFA883A516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/>
        </p:blipFill>
        <p:spPr>
          <a:xfrm>
            <a:off x="5802941" y="6873448"/>
            <a:ext cx="2239204" cy="246221"/>
          </a:xfrm>
          <a:prstGeom prst="rect">
            <a:avLst/>
          </a:prstGeom>
        </p:spPr>
      </p:pic>
      <p:sp>
        <p:nvSpPr>
          <p:cNvPr id="10" name="TextBox 9">
            <a:hlinkClick r:id="rId6"/>
            <a:extLst>
              <a:ext uri="{FF2B5EF4-FFF2-40B4-BE49-F238E27FC236}">
                <a16:creationId xmlns:a16="http://schemas.microsoft.com/office/drawing/2014/main" id="{4EA9F00A-0226-4A8F-AAEC-3CDA4EFE9099}"/>
              </a:ext>
            </a:extLst>
          </p:cNvPr>
          <p:cNvSpPr txBox="1"/>
          <p:nvPr userDrawn="1"/>
        </p:nvSpPr>
        <p:spPr>
          <a:xfrm>
            <a:off x="4149855" y="6825252"/>
            <a:ext cx="18339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14844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29B2AAD3-4247-49AA-A8D8-1B14DD9D837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그림 개체 틀 8">
            <a:extLst>
              <a:ext uri="{FF2B5EF4-FFF2-40B4-BE49-F238E27FC236}">
                <a16:creationId xmlns:a16="http://schemas.microsoft.com/office/drawing/2014/main" id="{6036277C-D129-4293-B4FA-FA8299EEDE0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351001" y="1092200"/>
            <a:ext cx="6452466" cy="4267200"/>
          </a:xfrm>
          <a:prstGeom prst="roundRect">
            <a:avLst>
              <a:gd name="adj" fmla="val 2113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9" name="Graphic 3">
            <a:hlinkClick r:id="rId3"/>
            <a:extLst>
              <a:ext uri="{FF2B5EF4-FFF2-40B4-BE49-F238E27FC236}">
                <a16:creationId xmlns:a16="http://schemas.microsoft.com/office/drawing/2014/main" id="{AA180A4D-2F66-4B7E-8110-D23F48A6FA8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/>
        </p:blipFill>
        <p:spPr>
          <a:xfrm>
            <a:off x="5802941" y="6873448"/>
            <a:ext cx="2239204" cy="246221"/>
          </a:xfrm>
          <a:prstGeom prst="rect">
            <a:avLst/>
          </a:prstGeom>
        </p:spPr>
      </p:pic>
      <p:sp>
        <p:nvSpPr>
          <p:cNvPr id="10" name="TextBox 9">
            <a:hlinkClick r:id="rId6"/>
            <a:extLst>
              <a:ext uri="{FF2B5EF4-FFF2-40B4-BE49-F238E27FC236}">
                <a16:creationId xmlns:a16="http://schemas.microsoft.com/office/drawing/2014/main" id="{2E80172D-18DF-45B2-A406-14B0BF113A9F}"/>
              </a:ext>
            </a:extLst>
          </p:cNvPr>
          <p:cNvSpPr txBox="1"/>
          <p:nvPr userDrawn="1"/>
        </p:nvSpPr>
        <p:spPr>
          <a:xfrm>
            <a:off x="4149855" y="6825252"/>
            <a:ext cx="18339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35532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D5B9C12C-C508-4C96-9385-AFE609230DF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Graphic 3">
            <a:hlinkClick r:id="rId3"/>
            <a:extLst>
              <a:ext uri="{FF2B5EF4-FFF2-40B4-BE49-F238E27FC236}">
                <a16:creationId xmlns:a16="http://schemas.microsoft.com/office/drawing/2014/main" id="{C4C520D9-23E2-486D-B7CF-1CD00275D7A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/>
        </p:blipFill>
        <p:spPr>
          <a:xfrm>
            <a:off x="5802941" y="6873448"/>
            <a:ext cx="2239204" cy="246221"/>
          </a:xfrm>
          <a:prstGeom prst="rect">
            <a:avLst/>
          </a:prstGeom>
        </p:spPr>
      </p:pic>
      <p:sp>
        <p:nvSpPr>
          <p:cNvPr id="10" name="TextBox 9">
            <a:hlinkClick r:id="rId6"/>
            <a:extLst>
              <a:ext uri="{FF2B5EF4-FFF2-40B4-BE49-F238E27FC236}">
                <a16:creationId xmlns:a16="http://schemas.microsoft.com/office/drawing/2014/main" id="{7EBEDA96-9B47-4E29-A877-E9461111F02E}"/>
              </a:ext>
            </a:extLst>
          </p:cNvPr>
          <p:cNvSpPr txBox="1"/>
          <p:nvPr userDrawn="1"/>
        </p:nvSpPr>
        <p:spPr>
          <a:xfrm>
            <a:off x="4149855" y="6825252"/>
            <a:ext cx="18339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33301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hlinkClick r:id="rId2"/>
            <a:extLst>
              <a:ext uri="{FF2B5EF4-FFF2-40B4-BE49-F238E27FC236}">
                <a16:creationId xmlns:a16="http://schemas.microsoft.com/office/drawing/2014/main" id="{A99A19BC-330B-4A6F-B0EA-52775F2FE46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5802941" y="6873448"/>
            <a:ext cx="2239204" cy="246221"/>
          </a:xfrm>
          <a:prstGeom prst="rect">
            <a:avLst/>
          </a:prstGeom>
        </p:spPr>
      </p:pic>
      <p:sp>
        <p:nvSpPr>
          <p:cNvPr id="5" name="TextBox 4">
            <a:hlinkClick r:id="rId5"/>
            <a:extLst>
              <a:ext uri="{FF2B5EF4-FFF2-40B4-BE49-F238E27FC236}">
                <a16:creationId xmlns:a16="http://schemas.microsoft.com/office/drawing/2014/main" id="{47A54C3F-3EB5-418C-BEC8-B1B4FFAE4A1B}"/>
              </a:ext>
            </a:extLst>
          </p:cNvPr>
          <p:cNvSpPr txBox="1"/>
          <p:nvPr userDrawn="1"/>
        </p:nvSpPr>
        <p:spPr>
          <a:xfrm>
            <a:off x="4149855" y="6825252"/>
            <a:ext cx="18339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11658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DC760526-592E-466C-BF16-11B031D0D7C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5802941" y="6873448"/>
            <a:ext cx="2239204" cy="246221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9FA947B4-038E-4A31-957B-050A08544958}"/>
              </a:ext>
            </a:extLst>
          </p:cNvPr>
          <p:cNvSpPr txBox="1"/>
          <p:nvPr userDrawn="1"/>
        </p:nvSpPr>
        <p:spPr>
          <a:xfrm>
            <a:off x="4149855" y="6825252"/>
            <a:ext cx="18339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1811736-21C9-4C4B-B630-9B0871C2AE73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766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TMON 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40C258E0-F330-4071-B7F7-ACACDEFEB6B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5802941" y="6873448"/>
            <a:ext cx="2239204" cy="246221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39962219-48A2-4576-8C7F-3A492925BDB0}"/>
              </a:ext>
            </a:extLst>
          </p:cNvPr>
          <p:cNvSpPr txBox="1"/>
          <p:nvPr userDrawn="1"/>
        </p:nvSpPr>
        <p:spPr>
          <a:xfrm>
            <a:off x="4149855" y="6825252"/>
            <a:ext cx="18339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72780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DBE870AA-DCF6-4F22-86F8-977E3A870E1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5802941" y="6873448"/>
            <a:ext cx="2239204" cy="246221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B3F3213A-633B-45B0-A440-924E95563FDA}"/>
              </a:ext>
            </a:extLst>
          </p:cNvPr>
          <p:cNvSpPr txBox="1"/>
          <p:nvPr userDrawn="1"/>
        </p:nvSpPr>
        <p:spPr>
          <a:xfrm>
            <a:off x="4149855" y="6825252"/>
            <a:ext cx="18339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07C9F9B-72AA-4081-BA05-299287EFA40A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1330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3">
            <a:hlinkClick r:id="rId2"/>
            <a:extLst>
              <a:ext uri="{FF2B5EF4-FFF2-40B4-BE49-F238E27FC236}">
                <a16:creationId xmlns:a16="http://schemas.microsoft.com/office/drawing/2014/main" id="{623D0578-9670-4B6C-91FA-2622805B6E6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5802941" y="6873448"/>
            <a:ext cx="2239204" cy="246221"/>
          </a:xfrm>
          <a:prstGeom prst="rect">
            <a:avLst/>
          </a:prstGeom>
        </p:spPr>
      </p:pic>
      <p:sp>
        <p:nvSpPr>
          <p:cNvPr id="11" name="TextBox 10">
            <a:hlinkClick r:id="rId5"/>
            <a:extLst>
              <a:ext uri="{FF2B5EF4-FFF2-40B4-BE49-F238E27FC236}">
                <a16:creationId xmlns:a16="http://schemas.microsoft.com/office/drawing/2014/main" id="{B68A16F0-AB20-40DF-B85C-3478B59E433E}"/>
              </a:ext>
            </a:extLst>
          </p:cNvPr>
          <p:cNvSpPr txBox="1"/>
          <p:nvPr userDrawn="1"/>
        </p:nvSpPr>
        <p:spPr>
          <a:xfrm>
            <a:off x="4149855" y="6825252"/>
            <a:ext cx="18339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AB94FC0-1B6D-4CBB-8DEC-6CFBF6B73F9C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3894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F6D2AE64-0119-498A-9C8D-13FF8328FCB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5802941" y="6873448"/>
            <a:ext cx="2239204" cy="246221"/>
          </a:xfrm>
          <a:prstGeom prst="rect">
            <a:avLst/>
          </a:prstGeom>
        </p:spPr>
      </p:pic>
      <p:sp>
        <p:nvSpPr>
          <p:cNvPr id="8" name="TextBox 7">
            <a:hlinkClick r:id="rId5"/>
            <a:extLst>
              <a:ext uri="{FF2B5EF4-FFF2-40B4-BE49-F238E27FC236}">
                <a16:creationId xmlns:a16="http://schemas.microsoft.com/office/drawing/2014/main" id="{36F80EF7-ADCE-42FA-A583-A47F4C1EA102}"/>
              </a:ext>
            </a:extLst>
          </p:cNvPr>
          <p:cNvSpPr txBox="1"/>
          <p:nvPr userDrawn="1"/>
        </p:nvSpPr>
        <p:spPr>
          <a:xfrm>
            <a:off x="4149855" y="6825252"/>
            <a:ext cx="18339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D73AEC9-7A9F-4CAF-B2DA-7813797C7158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6213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3">
            <a:hlinkClick r:id="rId2"/>
            <a:extLst>
              <a:ext uri="{FF2B5EF4-FFF2-40B4-BE49-F238E27FC236}">
                <a16:creationId xmlns:a16="http://schemas.microsoft.com/office/drawing/2014/main" id="{08102A90-A25C-49B4-9E95-B50F33BC06A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5802941" y="6873448"/>
            <a:ext cx="2239204" cy="246221"/>
          </a:xfrm>
          <a:prstGeom prst="rect">
            <a:avLst/>
          </a:prstGeom>
        </p:spPr>
      </p:pic>
      <p:sp>
        <p:nvSpPr>
          <p:cNvPr id="11" name="TextBox 10">
            <a:hlinkClick r:id="rId5"/>
            <a:extLst>
              <a:ext uri="{FF2B5EF4-FFF2-40B4-BE49-F238E27FC236}">
                <a16:creationId xmlns:a16="http://schemas.microsoft.com/office/drawing/2014/main" id="{E37B358F-EF29-41B2-9A73-4795BBAE89A9}"/>
              </a:ext>
            </a:extLst>
          </p:cNvPr>
          <p:cNvSpPr txBox="1"/>
          <p:nvPr userDrawn="1"/>
        </p:nvSpPr>
        <p:spPr>
          <a:xfrm>
            <a:off x="4149855" y="6825252"/>
            <a:ext cx="18339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84087F8-F495-44DC-A460-72B82BB45E7C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6754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3">
            <a:hlinkClick r:id="rId2"/>
            <a:extLst>
              <a:ext uri="{FF2B5EF4-FFF2-40B4-BE49-F238E27FC236}">
                <a16:creationId xmlns:a16="http://schemas.microsoft.com/office/drawing/2014/main" id="{5A449AC7-D5C3-499D-ABA1-D5A5FDC24B4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5802941" y="6873448"/>
            <a:ext cx="2239204" cy="246221"/>
          </a:xfrm>
          <a:prstGeom prst="rect">
            <a:avLst/>
          </a:prstGeom>
        </p:spPr>
      </p:pic>
      <p:sp>
        <p:nvSpPr>
          <p:cNvPr id="11" name="TextBox 10">
            <a:hlinkClick r:id="rId5"/>
            <a:extLst>
              <a:ext uri="{FF2B5EF4-FFF2-40B4-BE49-F238E27FC236}">
                <a16:creationId xmlns:a16="http://schemas.microsoft.com/office/drawing/2014/main" id="{2411A537-A57E-4871-8473-6C1EF65DA013}"/>
              </a:ext>
            </a:extLst>
          </p:cNvPr>
          <p:cNvSpPr txBox="1"/>
          <p:nvPr userDrawn="1"/>
        </p:nvSpPr>
        <p:spPr>
          <a:xfrm>
            <a:off x="4149855" y="6825252"/>
            <a:ext cx="18339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6585EC5C-4811-426A-8FA4-EF44A846EC43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6173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48F7B452-D7CF-4F8B-AAF1-88CF1558345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5802941" y="6873448"/>
            <a:ext cx="2239204" cy="246221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AA181EF5-7548-4D3F-BF14-7590FBBC27A6}"/>
              </a:ext>
            </a:extLst>
          </p:cNvPr>
          <p:cNvSpPr txBox="1"/>
          <p:nvPr userDrawn="1"/>
        </p:nvSpPr>
        <p:spPr>
          <a:xfrm>
            <a:off x="4149855" y="6825252"/>
            <a:ext cx="18339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683BC14-324F-4264-B479-9BEFDF1210A4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2605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EBFC26C0-BB09-4AE9-AD8A-F9D160E5A2C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5802941" y="6873448"/>
            <a:ext cx="2239204" cy="246221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68C46F1F-F5FE-46EC-BF92-6AC1693D4A46}"/>
              </a:ext>
            </a:extLst>
          </p:cNvPr>
          <p:cNvSpPr txBox="1"/>
          <p:nvPr userDrawn="1"/>
        </p:nvSpPr>
        <p:spPr>
          <a:xfrm>
            <a:off x="4149855" y="6825252"/>
            <a:ext cx="18339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3E9E1F6-6568-4F18-98DE-437CA928AC2A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6740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3319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  <p:sldLayoutId id="2147483700" r:id="rId14"/>
    <p:sldLayoutId id="2147483701" r:id="rId15"/>
    <p:sldLayoutId id="2147483702" r:id="rId16"/>
    <p:sldLayoutId id="2147483703" r:id="rId17"/>
    <p:sldLayoutId id="2147483704" r:id="rId18"/>
    <p:sldLayoutId id="2147483687" r:id="rId19"/>
    <p:sldLayoutId id="2147483664" r:id="rId20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C03F045-DDDA-47C8-B63E-F4BB1ECF49B3}"/>
              </a:ext>
            </a:extLst>
          </p:cNvPr>
          <p:cNvSpPr txBox="1"/>
          <p:nvPr/>
        </p:nvSpPr>
        <p:spPr>
          <a:xfrm>
            <a:off x="1574800" y="3622707"/>
            <a:ext cx="9042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cs typeface="Arial" panose="020B0604020202020204" pitchFamily="34" charset="0"/>
              </a:rPr>
              <a:t>Bringing Q1 Lite back from the dead</a:t>
            </a:r>
            <a:endParaRPr lang="ko-KR" altLang="en-US" sz="20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80633A-A08D-4BB9-A4B2-7786BF0E58B5}"/>
              </a:ext>
            </a:extLst>
          </p:cNvPr>
          <p:cNvSpPr txBox="1"/>
          <p:nvPr/>
        </p:nvSpPr>
        <p:spPr>
          <a:xfrm>
            <a:off x="1574800" y="1759687"/>
            <a:ext cx="9042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>
                <a:ln w="25400">
                  <a:noFill/>
                </a:ln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Q1 Zombie Computer</a:t>
            </a:r>
            <a:endParaRPr lang="ko-KR" altLang="en-US" sz="6000" dirty="0">
              <a:ln w="25400">
                <a:noFill/>
              </a:ln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BED318D-9C37-482A-A447-E43FF4860714}"/>
              </a:ext>
            </a:extLst>
          </p:cNvPr>
          <p:cNvSpPr txBox="1"/>
          <p:nvPr/>
        </p:nvSpPr>
        <p:spPr>
          <a:xfrm>
            <a:off x="2811699" y="5169248"/>
            <a:ext cx="6568604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+mj-lt"/>
              </a:rPr>
              <a:t>Morten Jagd Christensen  /  06. 09. 2024</a:t>
            </a:r>
            <a:endParaRPr lang="ko-KR" altLang="en-US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651400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A8654FC-427C-FB65-EB8D-4980930E71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8717" y="994746"/>
            <a:ext cx="7772400" cy="554660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1D05B74-01B9-2814-375B-6098768A8667}"/>
              </a:ext>
            </a:extLst>
          </p:cNvPr>
          <p:cNvSpPr txBox="1"/>
          <p:nvPr/>
        </p:nvSpPr>
        <p:spPr>
          <a:xfrm>
            <a:off x="2788708" y="215758"/>
            <a:ext cx="73929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Emulator architecture</a:t>
            </a:r>
          </a:p>
        </p:txBody>
      </p:sp>
    </p:spTree>
    <p:extLst>
      <p:ext uri="{BB962C8B-B14F-4D97-AF65-F5344CB8AC3E}">
        <p14:creationId xmlns:p14="http://schemas.microsoft.com/office/powerpoint/2010/main" val="13098402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1D05B74-01B9-2814-375B-6098768A8667}"/>
              </a:ext>
            </a:extLst>
          </p:cNvPr>
          <p:cNvSpPr txBox="1"/>
          <p:nvPr/>
        </p:nvSpPr>
        <p:spPr>
          <a:xfrm>
            <a:off x="2788708" y="215758"/>
            <a:ext cx="73929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</a:rPr>
              <a:t>Disassembler architecture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014156-ECAB-2BE3-73B0-61C7723510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2425" y="981075"/>
            <a:ext cx="7772400" cy="5546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2316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441CEB55-45CA-4DB2-9442-7CF7593C16FB}"/>
              </a:ext>
            </a:extLst>
          </p:cNvPr>
          <p:cNvSpPr txBox="1"/>
          <p:nvPr/>
        </p:nvSpPr>
        <p:spPr>
          <a:xfrm>
            <a:off x="2809257" y="2633491"/>
            <a:ext cx="7392980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dirty="0">
                <a:solidFill>
                  <a:schemeClr val="bg1"/>
                </a:solidFill>
              </a:rPr>
              <a:t>DEMO 2</a:t>
            </a:r>
          </a:p>
          <a:p>
            <a:pPr algn="ctr"/>
            <a:r>
              <a:rPr lang="en-US" altLang="ko-KR" sz="2000" dirty="0">
                <a:solidFill>
                  <a:schemeClr val="bg1"/>
                </a:solidFill>
              </a:rPr>
              <a:t>Current State</a:t>
            </a:r>
          </a:p>
        </p:txBody>
      </p:sp>
    </p:spTree>
    <p:extLst>
      <p:ext uri="{BB962C8B-B14F-4D97-AF65-F5344CB8AC3E}">
        <p14:creationId xmlns:p14="http://schemas.microsoft.com/office/powerpoint/2010/main" val="38328053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649BE8D-AE02-4271-B041-25EDB4BB9D32}"/>
              </a:ext>
            </a:extLst>
          </p:cNvPr>
          <p:cNvSpPr txBox="1"/>
          <p:nvPr/>
        </p:nvSpPr>
        <p:spPr>
          <a:xfrm>
            <a:off x="3953933" y="2567226"/>
            <a:ext cx="4284134" cy="1200329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>
            <a:defPPr>
              <a:defRPr lang="ko-KR"/>
            </a:defPPr>
            <a:lvl1pPr>
              <a:defRPr sz="4000" b="1">
                <a:latin typeface="+mj-lt"/>
                <a:cs typeface="Arial" panose="020B0604020202020204" pitchFamily="34" charset="0"/>
              </a:defRPr>
            </a:lvl1pPr>
          </a:lstStyle>
          <a:p>
            <a:pPr algn="ctr"/>
            <a:r>
              <a:rPr lang="en-US" altLang="ko-KR" sz="7200" b="0" dirty="0"/>
              <a:t>Thanks 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F025A1-02E7-49C5-9860-D4AD7303DF9F}"/>
              </a:ext>
            </a:extLst>
          </p:cNvPr>
          <p:cNvSpPr txBox="1"/>
          <p:nvPr/>
        </p:nvSpPr>
        <p:spPr>
          <a:xfrm>
            <a:off x="2119312" y="3702004"/>
            <a:ext cx="7939088" cy="181588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GB" altLang="ko-KR" sz="1400" dirty="0"/>
              <a:t>https://datamuseum.dk/wiki/Q1_Microlite</a:t>
            </a:r>
          </a:p>
          <a:p>
            <a:pPr algn="ctr"/>
            <a:endParaRPr lang="en-GB" altLang="ko-KR" sz="1400" dirty="0"/>
          </a:p>
          <a:p>
            <a:pPr algn="ctr"/>
            <a:r>
              <a:rPr lang="en-GB" altLang="ko-KR" sz="1400" dirty="0"/>
              <a:t>https://q1-lite-emulator.readthedocs.io/en/latest/index.html</a:t>
            </a:r>
          </a:p>
          <a:p>
            <a:pPr algn="ctr"/>
            <a:endParaRPr lang="en-GB" altLang="ko-KR" sz="1400" dirty="0"/>
          </a:p>
          <a:p>
            <a:pPr algn="ctr"/>
            <a:r>
              <a:rPr lang="en-GB" altLang="ko-KR" sz="1400" dirty="0"/>
              <a:t>https://github.com/Datamuseum-DK/Q1-Emulator</a:t>
            </a:r>
          </a:p>
          <a:p>
            <a:pPr algn="ctr"/>
            <a:endParaRPr lang="en-GB" altLang="ko-KR" sz="1400" dirty="0"/>
          </a:p>
          <a:p>
            <a:pPr algn="ctr"/>
            <a:r>
              <a:rPr lang="en-GB" altLang="ko-KR" sz="1400" dirty="0"/>
              <a:t>https://q1-lite-emulator.readthedocs.io/en/latest/</a:t>
            </a:r>
          </a:p>
          <a:p>
            <a:pPr algn="ctr"/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9076204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3D824D7F-8F95-4E59-A851-3FC79DC922C1}"/>
              </a:ext>
            </a:extLst>
          </p:cNvPr>
          <p:cNvSpPr txBox="1"/>
          <p:nvPr/>
        </p:nvSpPr>
        <p:spPr>
          <a:xfrm>
            <a:off x="4385127" y="2497787"/>
            <a:ext cx="64519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The world's first personal computer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1243629-6F81-400C-9682-14DA319BA725}"/>
              </a:ext>
            </a:extLst>
          </p:cNvPr>
          <p:cNvSpPr/>
          <p:nvPr/>
        </p:nvSpPr>
        <p:spPr>
          <a:xfrm>
            <a:off x="4385127" y="2159226"/>
            <a:ext cx="40828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+mj-lt"/>
              </a:rPr>
              <a:t>01. About Q1</a:t>
            </a:r>
            <a:endParaRPr lang="ko-KR" altLang="en-US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2172E29-F747-4776-90C5-6E3CCF6840B8}"/>
              </a:ext>
            </a:extLst>
          </p:cNvPr>
          <p:cNvSpPr txBox="1"/>
          <p:nvPr/>
        </p:nvSpPr>
        <p:spPr>
          <a:xfrm>
            <a:off x="4385127" y="3502115"/>
            <a:ext cx="64519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How to start emulating an unknown system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085ABFC-9B23-4BDE-BAC2-541A474B236C}"/>
              </a:ext>
            </a:extLst>
          </p:cNvPr>
          <p:cNvSpPr/>
          <p:nvPr/>
        </p:nvSpPr>
        <p:spPr>
          <a:xfrm>
            <a:off x="4385127" y="3163554"/>
            <a:ext cx="40828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+mj-lt"/>
              </a:rPr>
              <a:t>02. Emulation + Demo</a:t>
            </a:r>
            <a:endParaRPr lang="ko-KR" altLang="en-US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97A5253-1383-428F-8091-AE742B021CCC}"/>
              </a:ext>
            </a:extLst>
          </p:cNvPr>
          <p:cNvSpPr txBox="1"/>
          <p:nvPr/>
        </p:nvSpPr>
        <p:spPr>
          <a:xfrm>
            <a:off x="4385127" y="4506444"/>
            <a:ext cx="64519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The proof of the pudding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369E26F-1A5D-45D4-9D2D-97D46B7A0BA5}"/>
              </a:ext>
            </a:extLst>
          </p:cNvPr>
          <p:cNvSpPr/>
          <p:nvPr/>
        </p:nvSpPr>
        <p:spPr>
          <a:xfrm>
            <a:off x="4385127" y="4167883"/>
            <a:ext cx="47999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+mj-lt"/>
              </a:rPr>
              <a:t>03. Q1 Emulator architecture + Demo</a:t>
            </a:r>
            <a:endParaRPr lang="ko-KR" altLang="en-US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6BAA474-B7D0-4976-A260-46AD285316B1}"/>
              </a:ext>
            </a:extLst>
          </p:cNvPr>
          <p:cNvSpPr txBox="1"/>
          <p:nvPr/>
        </p:nvSpPr>
        <p:spPr>
          <a:xfrm>
            <a:off x="0" y="1541157"/>
            <a:ext cx="3022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Contents</a:t>
            </a:r>
            <a:endParaRPr lang="ko-KR" altLang="en-US" sz="2400" dirty="0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15795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2EB7BAC-0D14-48A6-BF6A-F70175764EF6}"/>
              </a:ext>
            </a:extLst>
          </p:cNvPr>
          <p:cNvSpPr txBox="1"/>
          <p:nvPr/>
        </p:nvSpPr>
        <p:spPr>
          <a:xfrm>
            <a:off x="7546208" y="2898926"/>
            <a:ext cx="377491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Generation 1 of Q1</a:t>
            </a:r>
            <a:br>
              <a:rPr lang="en-US" altLang="ko-KR" sz="1400" dirty="0">
                <a:solidFill>
                  <a:schemeClr val="bg1"/>
                </a:solidFill>
              </a:rPr>
            </a:br>
            <a:r>
              <a:rPr lang="en-US" altLang="ko-KR" sz="1400" dirty="0">
                <a:solidFill>
                  <a:schemeClr val="bg1"/>
                </a:solidFill>
              </a:rPr>
              <a:t>First unit sold in 1972</a:t>
            </a:r>
          </a:p>
          <a:p>
            <a:r>
              <a:rPr lang="en-US" altLang="ko-KR" sz="1400" dirty="0">
                <a:solidFill>
                  <a:schemeClr val="bg1"/>
                </a:solidFill>
              </a:rPr>
              <a:t>CPU: 8008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4BF1A1-DF9B-44A7-8C5D-B302E5BF8E0A}"/>
              </a:ext>
            </a:extLst>
          </p:cNvPr>
          <p:cNvSpPr txBox="1"/>
          <p:nvPr/>
        </p:nvSpPr>
        <p:spPr>
          <a:xfrm>
            <a:off x="7546208" y="2179747"/>
            <a:ext cx="3774915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>
            <a:defPPr>
              <a:defRPr lang="ko-KR"/>
            </a:defPPr>
            <a:lvl1pPr>
              <a:defRPr sz="4000" b="1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altLang="ko-KR" sz="2400" b="0" dirty="0">
                <a:solidFill>
                  <a:schemeClr val="bg1"/>
                </a:solidFill>
              </a:rPr>
              <a:t>Q1 - 1972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0EA27B9-91D3-4BA3-8BFF-6D729A19FE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6775" y="1155567"/>
            <a:ext cx="5961048" cy="4546866"/>
          </a:xfrm>
          <a:prstGeom prst="rect">
            <a:avLst/>
          </a:prstGeom>
          <a:effectLst>
            <a:outerShdw blurRad="38100" sx="101000" sy="101000" algn="ctr" rotWithShape="0">
              <a:prstClr val="black">
                <a:alpha val="23000"/>
              </a:prstClr>
            </a:outerShdw>
          </a:effectLst>
        </p:spPr>
      </p:pic>
      <p:pic>
        <p:nvPicPr>
          <p:cNvPr id="2" name="Picture Placeholder 1">
            <a:extLst>
              <a:ext uri="{FF2B5EF4-FFF2-40B4-BE49-F238E27FC236}">
                <a16:creationId xmlns:a16="http://schemas.microsoft.com/office/drawing/2014/main" id="{E2C104EB-5192-425C-B2B5-2A1C4F1B542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13335" r="13335"/>
          <a:stretch>
            <a:fillRect/>
          </a:stretch>
        </p:blipFill>
        <p:spPr>
          <a:xfrm>
            <a:off x="1497671" y="1483189"/>
            <a:ext cx="5539255" cy="4219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1310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2EB7BAC-0D14-48A6-BF6A-F70175764EF6}"/>
              </a:ext>
            </a:extLst>
          </p:cNvPr>
          <p:cNvSpPr txBox="1"/>
          <p:nvPr/>
        </p:nvSpPr>
        <p:spPr>
          <a:xfrm>
            <a:off x="7546208" y="2898926"/>
            <a:ext cx="377491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Q1 supported floppy disks and hard disks, serial communications and a one line</a:t>
            </a:r>
          </a:p>
          <a:p>
            <a:r>
              <a:rPr lang="en-US" altLang="ko-KR" sz="1400" dirty="0">
                <a:solidFill>
                  <a:schemeClr val="bg1"/>
                </a:solidFill>
              </a:rPr>
              <a:t>display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4BF1A1-DF9B-44A7-8C5D-B302E5BF8E0A}"/>
              </a:ext>
            </a:extLst>
          </p:cNvPr>
          <p:cNvSpPr txBox="1"/>
          <p:nvPr/>
        </p:nvSpPr>
        <p:spPr>
          <a:xfrm>
            <a:off x="7546208" y="2179747"/>
            <a:ext cx="3774915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>
            <a:defPPr>
              <a:defRPr lang="ko-KR"/>
            </a:defPPr>
            <a:lvl1pPr>
              <a:defRPr sz="4000" b="1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altLang="ko-KR" sz="2400" b="0" dirty="0">
                <a:solidFill>
                  <a:schemeClr val="bg1"/>
                </a:solidFill>
              </a:rPr>
              <a:t>Not a home computer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0EA27B9-91D3-4BA3-8BFF-6D729A19FE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6775" y="1155567"/>
            <a:ext cx="5961048" cy="4546866"/>
          </a:xfrm>
          <a:prstGeom prst="rect">
            <a:avLst/>
          </a:prstGeom>
          <a:effectLst>
            <a:outerShdw blurRad="38100" sx="101000" sy="101000" algn="ctr" rotWithShape="0">
              <a:prstClr val="black">
                <a:alpha val="23000"/>
              </a:prstClr>
            </a:outerShdw>
          </a:effectLst>
        </p:spPr>
      </p:pic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64F40A3A-DFB0-8EF7-CE05-B18D90AEB7B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t="14708" r="16556" b="18936"/>
          <a:stretch/>
        </p:blipFill>
        <p:spPr>
          <a:xfrm>
            <a:off x="1418805" y="1592024"/>
            <a:ext cx="5696988" cy="3673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1048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441CEB55-45CA-4DB2-9442-7CF7593C16FB}"/>
              </a:ext>
            </a:extLst>
          </p:cNvPr>
          <p:cNvSpPr txBox="1"/>
          <p:nvPr/>
        </p:nvSpPr>
        <p:spPr>
          <a:xfrm>
            <a:off x="3199676" y="2150605"/>
            <a:ext cx="739298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</a:rPr>
              <a:t>Used primary for business purposes: accounting, reports, inventory and ressource scheduling.</a:t>
            </a:r>
            <a:br>
              <a:rPr lang="en-US" altLang="ko-KR" sz="2000" dirty="0">
                <a:solidFill>
                  <a:schemeClr val="bg1"/>
                </a:solidFill>
              </a:rPr>
            </a:br>
            <a:r>
              <a:rPr lang="en-US" altLang="ko-KR" sz="2000" dirty="0">
                <a:solidFill>
                  <a:schemeClr val="bg1"/>
                </a:solidFill>
              </a:rPr>
              <a:t>Programs could be written in assembler or in PL/1.</a:t>
            </a:r>
          </a:p>
          <a:p>
            <a:endParaRPr lang="en-US" altLang="ko-KR" sz="2000" dirty="0">
              <a:solidFill>
                <a:schemeClr val="bg1"/>
              </a:solidFill>
            </a:endParaRPr>
          </a:p>
          <a:p>
            <a:r>
              <a:rPr lang="en-US" altLang="ko-KR" sz="2000" dirty="0">
                <a:solidFill>
                  <a:schemeClr val="bg1"/>
                </a:solidFill>
              </a:rPr>
              <a:t>Pl/1 programs were compiled into a Q1 pseudo machine code at a higher level than assembler (stack machine)</a:t>
            </a:r>
          </a:p>
        </p:txBody>
      </p:sp>
    </p:spTree>
    <p:extLst>
      <p:ext uri="{BB962C8B-B14F-4D97-AF65-F5344CB8AC3E}">
        <p14:creationId xmlns:p14="http://schemas.microsoft.com/office/powerpoint/2010/main" val="24451135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2EB7BAC-0D14-48A6-BF6A-F70175764EF6}"/>
              </a:ext>
            </a:extLst>
          </p:cNvPr>
          <p:cNvSpPr txBox="1"/>
          <p:nvPr/>
        </p:nvSpPr>
        <p:spPr>
          <a:xfrm>
            <a:off x="7546208" y="2898926"/>
            <a:ext cx="3774915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Q1 Lite – circa 1977-1978</a:t>
            </a:r>
          </a:p>
          <a:p>
            <a:endParaRPr lang="en-US" altLang="ko-KR" sz="1400" dirty="0">
              <a:solidFill>
                <a:schemeClr val="bg1"/>
              </a:solidFill>
            </a:endParaRPr>
          </a:p>
          <a:p>
            <a:r>
              <a:rPr lang="en-US" altLang="ko-KR" sz="1400" dirty="0">
                <a:solidFill>
                  <a:schemeClr val="bg1"/>
                </a:solidFill>
              </a:rPr>
              <a:t>With a multiline display and integrated, but prestandard, floppy drives. The printer was now external!</a:t>
            </a:r>
          </a:p>
          <a:p>
            <a:endParaRPr lang="en-US" altLang="ko-KR" sz="1400" dirty="0">
              <a:solidFill>
                <a:schemeClr val="bg1"/>
              </a:solidFill>
            </a:endParaRPr>
          </a:p>
          <a:p>
            <a:r>
              <a:rPr lang="en-US" altLang="ko-KR" sz="1400" dirty="0">
                <a:solidFill>
                  <a:schemeClr val="bg1"/>
                </a:solidFill>
              </a:rPr>
              <a:t>CPU: z80 (gen. 2 used 8080)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4BF1A1-DF9B-44A7-8C5D-B302E5BF8E0A}"/>
              </a:ext>
            </a:extLst>
          </p:cNvPr>
          <p:cNvSpPr txBox="1"/>
          <p:nvPr/>
        </p:nvSpPr>
        <p:spPr>
          <a:xfrm>
            <a:off x="7546208" y="2179747"/>
            <a:ext cx="3774915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>
            <a:defPPr>
              <a:defRPr lang="ko-KR"/>
            </a:defPPr>
            <a:lvl1pPr>
              <a:defRPr sz="4000" b="1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altLang="ko-KR" sz="2400" b="0" dirty="0">
                <a:solidFill>
                  <a:schemeClr val="bg1"/>
                </a:solidFill>
              </a:rPr>
              <a:t>Q1 generation 3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0EA27B9-91D3-4BA3-8BFF-6D729A19FE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6775" y="1155567"/>
            <a:ext cx="5961048" cy="4546866"/>
          </a:xfrm>
          <a:prstGeom prst="rect">
            <a:avLst/>
          </a:prstGeom>
          <a:effectLst>
            <a:outerShdw blurRad="38100" sx="101000" sy="101000" algn="ctr" rotWithShape="0">
              <a:prstClr val="black">
                <a:alpha val="23000"/>
              </a:prstClr>
            </a:outerShdw>
          </a:effectLst>
        </p:spPr>
      </p:pic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77E09ABA-596B-6768-C53C-9B617706890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7168" r="7168"/>
          <a:stretch>
            <a:fillRect/>
          </a:stretch>
        </p:blipFill>
        <p:spPr>
          <a:xfrm>
            <a:off x="1431493" y="1269800"/>
            <a:ext cx="5669433" cy="431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8041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CB8196D-FE97-493D-8750-7004642FD224}"/>
              </a:ext>
            </a:extLst>
          </p:cNvPr>
          <p:cNvSpPr txBox="1"/>
          <p:nvPr/>
        </p:nvSpPr>
        <p:spPr>
          <a:xfrm>
            <a:off x="3221044" y="572818"/>
            <a:ext cx="5503333" cy="83099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altLang="ko-KR" sz="4800" dirty="0">
                <a:latin typeface="+mj-lt"/>
                <a:cs typeface="Arial" panose="020B0604020202020204" pitchFamily="34" charset="0"/>
              </a:rPr>
              <a:t>Resources</a:t>
            </a:r>
            <a:endParaRPr lang="ko-KR" altLang="en-US" sz="4800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E12989C-5520-8260-AA79-2292D4825223}"/>
              </a:ext>
            </a:extLst>
          </p:cNvPr>
          <p:cNvSpPr txBox="1"/>
          <p:nvPr/>
        </p:nvSpPr>
        <p:spPr>
          <a:xfrm>
            <a:off x="2404152" y="1979979"/>
            <a:ext cx="784474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E"/>
              <a:t>Three Q1 Lites are known to exist (possibly four)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E"/>
              <a:t>Datamuseum.dk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E"/>
              <a:t>technikum29.de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E"/>
              <a:t>One privately owned (peel.dk)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E"/>
              <a:t>Maybe one at </a:t>
            </a:r>
            <a:r>
              <a:rPr lang="en-GB"/>
              <a:t>http://www.datormuseum.se</a:t>
            </a:r>
            <a:endParaRPr lang="en-SE"/>
          </a:p>
          <a:p>
            <a:endParaRPr lang="en-SE"/>
          </a:p>
          <a:p>
            <a:r>
              <a:rPr lang="en-SE"/>
              <a:t>A few manuals exist with some technical information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SE"/>
              <a:t>IO address guide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SE"/>
              <a:t>OS (ROS) information (memory locations and system calls)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SE"/>
              <a:t>Q1 PL/1 info</a:t>
            </a:r>
          </a:p>
          <a:p>
            <a:endParaRPr lang="en-SE"/>
          </a:p>
          <a:p>
            <a:r>
              <a:rPr lang="en-SE"/>
              <a:t>ROM images have been copied</a:t>
            </a:r>
          </a:p>
          <a:p>
            <a:r>
              <a:rPr lang="en-SE"/>
              <a:t>A few (~5) floppy disk images have been copied</a:t>
            </a:r>
          </a:p>
          <a:p>
            <a:endParaRPr lang="en-SE"/>
          </a:p>
          <a:p>
            <a:r>
              <a:rPr lang="en-SE"/>
              <a:t>One person (still) alive who was Q1 software developer </a:t>
            </a:r>
          </a:p>
        </p:txBody>
      </p:sp>
    </p:spTree>
    <p:extLst>
      <p:ext uri="{BB962C8B-B14F-4D97-AF65-F5344CB8AC3E}">
        <p14:creationId xmlns:p14="http://schemas.microsoft.com/office/powerpoint/2010/main" val="27442486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CB8196D-FE97-493D-8750-7004642FD224}"/>
              </a:ext>
            </a:extLst>
          </p:cNvPr>
          <p:cNvSpPr txBox="1"/>
          <p:nvPr/>
        </p:nvSpPr>
        <p:spPr>
          <a:xfrm>
            <a:off x="3221044" y="572818"/>
            <a:ext cx="5503333" cy="83099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altLang="ko-KR" sz="4800" dirty="0">
                <a:latin typeface="+mj-lt"/>
                <a:cs typeface="Arial" panose="020B0604020202020204" pitchFamily="34" charset="0"/>
              </a:rPr>
              <a:t>Resources</a:t>
            </a:r>
            <a:endParaRPr lang="ko-KR" altLang="en-US" sz="4800" dirty="0">
              <a:latin typeface="+mj-lt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CCCA42-E85D-8C92-A5C0-11D09F00E4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0616"/>
            <a:ext cx="6098551" cy="399468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B35C205-BECB-9276-A51C-CB68B9B7BB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7937" y="1580616"/>
            <a:ext cx="4791763" cy="4275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661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441CEB55-45CA-4DB2-9442-7CF7593C16FB}"/>
              </a:ext>
            </a:extLst>
          </p:cNvPr>
          <p:cNvSpPr txBox="1"/>
          <p:nvPr/>
        </p:nvSpPr>
        <p:spPr>
          <a:xfrm>
            <a:off x="2809257" y="2633491"/>
            <a:ext cx="7392980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dirty="0">
                <a:solidFill>
                  <a:schemeClr val="bg1"/>
                </a:solidFill>
              </a:rPr>
              <a:t>DEMO 1</a:t>
            </a:r>
          </a:p>
          <a:p>
            <a:pPr algn="ctr"/>
            <a:r>
              <a:rPr lang="en-US" altLang="ko-KR" sz="2000" dirty="0">
                <a:solidFill>
                  <a:schemeClr val="bg1"/>
                </a:solidFill>
              </a:rPr>
              <a:t>Emulator evolution</a:t>
            </a:r>
          </a:p>
        </p:txBody>
      </p:sp>
    </p:spTree>
    <p:extLst>
      <p:ext uri="{BB962C8B-B14F-4D97-AF65-F5344CB8AC3E}">
        <p14:creationId xmlns:p14="http://schemas.microsoft.com/office/powerpoint/2010/main" val="1896686255"/>
      </p:ext>
    </p:extLst>
  </p:cSld>
  <p:clrMapOvr>
    <a:masterClrMapping/>
  </p:clrMapOvr>
</p:sld>
</file>

<file path=ppt/theme/theme1.xml><?xml version="1.0" encoding="utf-8"?>
<a:theme xmlns:a="http://schemas.openxmlformats.org/drawingml/2006/main" name="PPTMON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oppins Black - Poppins Light">
      <a:majorFont>
        <a:latin typeface="Poppins Black"/>
        <a:ea typeface="Arial Unicode MS"/>
        <a:cs typeface=""/>
      </a:majorFont>
      <a:minorFont>
        <a:latin typeface="Poppins Light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EB2229"/>
        </a:solidFill>
        <a:ln w="12700" cap="flat">
          <a:noFill/>
          <a:prstDash val="solid"/>
          <a:miter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400" dirty="0" smtClean="0">
            <a:solidFill>
              <a:schemeClr val="bg1"/>
            </a:solidFill>
            <a:latin typeface="+mj-lt"/>
          </a:defRPr>
        </a:defPPr>
      </a:lstStyle>
    </a:spDef>
    <a:lnDef>
      <a:spPr>
        <a:ln w="12700">
          <a:solidFill>
            <a:schemeClr val="tx1">
              <a:lumMod val="85000"/>
              <a:lumOff val="15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3576</TotalTime>
  <Words>328</Words>
  <Application>Microsoft Macintosh PowerPoint</Application>
  <PresentationFormat>Widescreen</PresentationFormat>
  <Paragraphs>56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맑은 고딕</vt:lpstr>
      <vt:lpstr>Poppins Black</vt:lpstr>
      <vt:lpstr>Poppins Light</vt:lpstr>
      <vt:lpstr>Arial</vt:lpstr>
      <vt:lpstr>PPTMON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5</dc:creator>
  <cp:lastModifiedBy>Microsoft Office User</cp:lastModifiedBy>
  <cp:revision>260</cp:revision>
  <dcterms:created xsi:type="dcterms:W3CDTF">2019-04-06T05:20:47Z</dcterms:created>
  <dcterms:modified xsi:type="dcterms:W3CDTF">2024-09-05T18:19:34Z</dcterms:modified>
</cp:coreProperties>
</file>